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8"/>
  </p:notesMasterIdLst>
  <p:handoutMasterIdLst>
    <p:handoutMasterId r:id="rId9"/>
  </p:handoutMasterIdLst>
  <p:sldIdLst>
    <p:sldId id="260" r:id="rId6"/>
    <p:sldId id="258" r:id="rId7"/>
  </p:sldIdLst>
  <p:sldSz cx="9144000" cy="5143500" type="screen16x9"/>
  <p:notesSz cx="6797675" cy="9926638"/>
  <p:defaultTextStyle>
    <a:defPPr>
      <a:defRPr lang="de-DE"/>
    </a:defPPr>
    <a:lvl1pPr marL="0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6984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3969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0953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47938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4922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1907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08891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295876" algn="l" defTabSz="28698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1164">
          <p15:clr>
            <a:srgbClr val="A4A3A4"/>
          </p15:clr>
        </p15:guide>
        <p15:guide id="2" pos="-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0D8E8"/>
    <a:srgbClr val="F5F4F0"/>
    <a:srgbClr val="153268"/>
    <a:srgbClr val="E2FFC5"/>
    <a:srgbClr val="FFE285"/>
    <a:srgbClr val="CCFF99"/>
    <a:srgbClr val="7F7F7F"/>
    <a:srgbClr val="CCCDD4"/>
    <a:srgbClr val="0F9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70" autoAdjust="0"/>
    <p:restoredTop sz="94479" autoAdjust="0"/>
  </p:normalViewPr>
  <p:slideViewPr>
    <p:cSldViewPr>
      <p:cViewPr varScale="1">
        <p:scale>
          <a:sx n="150" d="100"/>
          <a:sy n="150" d="100"/>
        </p:scale>
        <p:origin x="120" y="252"/>
      </p:cViewPr>
      <p:guideLst>
        <p:guide orient="horz" pos="-1164"/>
        <p:guide pos="-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246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r">
              <a:defRPr sz="900"/>
            </a:lvl1pPr>
          </a:lstStyle>
          <a:p>
            <a:fld id="{442DDC49-609A-3B44-A1C6-133788245302}" type="datetime1">
              <a:rPr lang="de-DE" smtClean="0"/>
              <a:pPr/>
              <a:t>14.04.2026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246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r">
              <a:defRPr sz="900"/>
            </a:lvl1pPr>
          </a:lstStyle>
          <a:p>
            <a:fld id="{747525CF-7212-804E-9855-2970647152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450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/>
          <a:lstStyle>
            <a:lvl1pPr algn="r">
              <a:defRPr sz="900"/>
            </a:lvl1pPr>
          </a:lstStyle>
          <a:p>
            <a:fld id="{66C661A5-9AB9-1949-9B9A-C46C190AE8BF}" type="datetime1">
              <a:rPr lang="de-DE" smtClean="0"/>
              <a:pPr/>
              <a:t>14.04.2026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7190" tIns="33595" rIns="67190" bIns="3359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602" y="4714508"/>
            <a:ext cx="5438472" cy="4467310"/>
          </a:xfrm>
          <a:prstGeom prst="rect">
            <a:avLst/>
          </a:prstGeom>
        </p:spPr>
        <p:txBody>
          <a:bodyPr vert="horz" lIns="67190" tIns="33595" rIns="67190" bIns="33595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l"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246" y="9429014"/>
            <a:ext cx="2945770" cy="496010"/>
          </a:xfrm>
          <a:prstGeom prst="rect">
            <a:avLst/>
          </a:prstGeom>
        </p:spPr>
        <p:txBody>
          <a:bodyPr vert="horz" lIns="67190" tIns="33595" rIns="67190" bIns="33595" rtlCol="0" anchor="b"/>
          <a:lstStyle>
            <a:lvl1pPr algn="r">
              <a:defRPr sz="900"/>
            </a:lvl1pPr>
          </a:lstStyle>
          <a:p>
            <a:fld id="{584A433B-D369-FE47-BCB2-D5C24AAD91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72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6984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3969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60953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47938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34922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1907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08891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295876" algn="l" defTabSz="286984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60797" y="3053953"/>
            <a:ext cx="640080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defTabSz="512188">
              <a:buFont typeface="Times New Roman" charset="0"/>
              <a:buNone/>
              <a:defRPr sz="1500">
                <a:solidFill>
                  <a:srgbClr val="7F7F7F"/>
                </a:solidFill>
                <a:latin typeface="+mj-lt"/>
              </a:defRPr>
            </a:lvl1pPr>
          </a:lstStyle>
          <a:p>
            <a:pPr defTabSz="815975">
              <a:buFont typeface="Times New Roman" charset="0"/>
              <a:buNone/>
            </a:pPr>
            <a:endParaRPr lang="en-US" sz="1500" dirty="0">
              <a:solidFill>
                <a:schemeClr val="bg1">
                  <a:lumMod val="50000"/>
                </a:schemeClr>
              </a:solidFill>
              <a:latin typeface="+mj-lt"/>
              <a:ea typeface="Geneva" charset="0"/>
              <a:cs typeface="Geneva" charset="0"/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4877216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09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863FE-2120-4B18-A2C8-C70FC8CF49A3}" type="datetime1">
              <a:rPr lang="de-DE" smtClean="0"/>
              <a:t>14.04.2026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8322469" y="4894524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549121" y="2451199"/>
            <a:ext cx="7623279" cy="584775"/>
          </a:xfrm>
          <a:prstGeom prst="rect">
            <a:avLst/>
          </a:prstGeom>
        </p:spPr>
        <p:txBody>
          <a:bodyPr vert="horz"/>
          <a:lstStyle>
            <a:lvl1pPr>
              <a:defRPr sz="3800">
                <a:solidFill>
                  <a:schemeClr val="tx2"/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660797" y="2210098"/>
            <a:ext cx="5786438" cy="230832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0" i="0" cap="small">
                <a:solidFill>
                  <a:schemeClr val="bg1">
                    <a:lumMod val="50000"/>
                  </a:schemeClr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797" y="988760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0797" y="1635646"/>
            <a:ext cx="5786438" cy="230832"/>
          </a:xfrm>
          <a:prstGeom prst="rect">
            <a:avLst/>
          </a:prstGeom>
        </p:spPr>
        <p:txBody>
          <a:bodyPr lIns="0" tIns="0" rIns="0" bIns="0"/>
          <a:lstStyle>
            <a:lvl1pPr>
              <a:defRPr sz="1500" b="0" i="0">
                <a:solidFill>
                  <a:srgbClr val="7F7F7F"/>
                </a:solidFill>
                <a:latin typeface="+mj-lt"/>
                <a:cs typeface=""/>
              </a:defRPr>
            </a:lvl1pPr>
          </a:lstStyle>
          <a:p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4877216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09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FA7BA-0F95-498C-8C83-D894A1E27DE7}" type="datetime1">
              <a:rPr lang="de-DE" smtClean="0"/>
              <a:t>14.04.2026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69" y="4894524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>
          <a:xfrm>
            <a:off x="0" y="4781848"/>
            <a:ext cx="9144000" cy="361652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797" y="988760"/>
            <a:ext cx="7623279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6031" y="1635646"/>
            <a:ext cx="5811749" cy="230832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spcAft>
                <a:spcPts val="377"/>
              </a:spcAft>
              <a:buClr>
                <a:schemeClr val="bg2"/>
              </a:buClr>
              <a:buSzPct val="104000"/>
              <a:buFont typeface="Calibri" panose="020F0502020204030204" pitchFamily="34" charset="0"/>
              <a:buChar char="•"/>
              <a:defRPr sz="1500" b="0" i="0" baseline="0">
                <a:solidFill>
                  <a:srgbClr val="595959"/>
                </a:solidFill>
                <a:latin typeface="+mj-lt"/>
                <a:cs typeface=""/>
              </a:defRPr>
            </a:lvl1pPr>
          </a:lstStyle>
          <a:p>
            <a:endParaRPr lang="de-DE"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4877216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09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34D56-7348-4530-A7CD-BA2E01551880}" type="datetime1">
              <a:rPr lang="de-DE" smtClean="0"/>
              <a:t>14.04.2026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8322469" y="4894524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700088"/>
            <a:ext cx="9144000" cy="410391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4877216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09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BE951-B852-4E67-8A2E-B14E2279C0ED}" type="datetime1">
              <a:rPr lang="de-DE" smtClean="0"/>
              <a:t>14.04.2026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69" y="4894524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iß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1732359" y="4877216"/>
            <a:ext cx="6054328" cy="14573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18599" y="4875609"/>
            <a:ext cx="1031558" cy="14734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7D374-7A70-4A85-BF2B-228F0796172D}" type="datetime1">
              <a:rPr lang="de-DE" smtClean="0"/>
              <a:t>14.04.2026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8322469" y="4894524"/>
            <a:ext cx="602933" cy="1284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6"/>
          <p:cNvSpPr txBox="1">
            <a:spLocks/>
          </p:cNvSpPr>
          <p:nvPr userDrawn="1"/>
        </p:nvSpPr>
        <p:spPr>
          <a:xfrm>
            <a:off x="5724128" y="277937"/>
            <a:ext cx="3080545" cy="18466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286984">
              <a:defRPr>
                <a:latin typeface="+mn-lt"/>
                <a:ea typeface="+mn-ea"/>
                <a:cs typeface="+mn-cs"/>
              </a:defRPr>
            </a:lvl2pPr>
            <a:lvl3pPr marL="573969">
              <a:defRPr>
                <a:latin typeface="+mn-lt"/>
                <a:ea typeface="+mn-ea"/>
                <a:cs typeface="+mn-cs"/>
              </a:defRPr>
            </a:lvl3pPr>
            <a:lvl4pPr marL="860953">
              <a:defRPr>
                <a:latin typeface="+mn-lt"/>
                <a:ea typeface="+mn-ea"/>
                <a:cs typeface="+mn-cs"/>
              </a:defRPr>
            </a:lvl4pPr>
            <a:lvl5pPr marL="1147938">
              <a:defRPr>
                <a:latin typeface="+mn-lt"/>
                <a:ea typeface="+mn-ea"/>
                <a:cs typeface="+mn-cs"/>
              </a:defRPr>
            </a:lvl5pPr>
            <a:lvl6pPr marL="1434922">
              <a:defRPr>
                <a:latin typeface="+mn-lt"/>
                <a:ea typeface="+mn-ea"/>
                <a:cs typeface="+mn-cs"/>
              </a:defRPr>
            </a:lvl6pPr>
            <a:lvl7pPr marL="1721907">
              <a:defRPr>
                <a:latin typeface="+mn-lt"/>
                <a:ea typeface="+mn-ea"/>
                <a:cs typeface="+mn-cs"/>
              </a:defRPr>
            </a:lvl7pPr>
            <a:lvl8pPr marL="2008891">
              <a:defRPr>
                <a:latin typeface="+mn-lt"/>
                <a:ea typeface="+mn-ea"/>
                <a:cs typeface="+mn-cs"/>
              </a:defRPr>
            </a:lvl8pPr>
            <a:lvl9pPr marL="2295876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de-DE" sz="1200" kern="0" dirty="0">
                <a:solidFill>
                  <a:srgbClr val="7F7F7F"/>
                </a:solidFill>
              </a:rPr>
              <a:t>Career Service – Abteilung Studium und Lehre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  <p:sldLayoutId id="2147483665" r:id="rId5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86984">
        <a:defRPr>
          <a:latin typeface="+mn-lt"/>
          <a:ea typeface="+mn-ea"/>
          <a:cs typeface="+mn-cs"/>
        </a:defRPr>
      </a:lvl2pPr>
      <a:lvl3pPr marL="573969">
        <a:defRPr>
          <a:latin typeface="+mn-lt"/>
          <a:ea typeface="+mn-ea"/>
          <a:cs typeface="+mn-cs"/>
        </a:defRPr>
      </a:lvl3pPr>
      <a:lvl4pPr marL="860953">
        <a:defRPr>
          <a:latin typeface="+mn-lt"/>
          <a:ea typeface="+mn-ea"/>
          <a:cs typeface="+mn-cs"/>
        </a:defRPr>
      </a:lvl4pPr>
      <a:lvl5pPr marL="1147938">
        <a:defRPr>
          <a:latin typeface="+mn-lt"/>
          <a:ea typeface="+mn-ea"/>
          <a:cs typeface="+mn-cs"/>
        </a:defRPr>
      </a:lvl5pPr>
      <a:lvl6pPr marL="1434922">
        <a:defRPr>
          <a:latin typeface="+mn-lt"/>
          <a:ea typeface="+mn-ea"/>
          <a:cs typeface="+mn-cs"/>
        </a:defRPr>
      </a:lvl6pPr>
      <a:lvl7pPr marL="1721907">
        <a:defRPr>
          <a:latin typeface="+mn-lt"/>
          <a:ea typeface="+mn-ea"/>
          <a:cs typeface="+mn-cs"/>
        </a:defRPr>
      </a:lvl7pPr>
      <a:lvl8pPr marL="2008891">
        <a:defRPr>
          <a:latin typeface="+mn-lt"/>
          <a:ea typeface="+mn-ea"/>
          <a:cs typeface="+mn-cs"/>
        </a:defRPr>
      </a:lvl8pPr>
      <a:lvl9pPr marL="22958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86984">
        <a:defRPr>
          <a:latin typeface="+mn-lt"/>
          <a:ea typeface="+mn-ea"/>
          <a:cs typeface="+mn-cs"/>
        </a:defRPr>
      </a:lvl2pPr>
      <a:lvl3pPr marL="573969">
        <a:defRPr>
          <a:latin typeface="+mn-lt"/>
          <a:ea typeface="+mn-ea"/>
          <a:cs typeface="+mn-cs"/>
        </a:defRPr>
      </a:lvl3pPr>
      <a:lvl4pPr marL="860953">
        <a:defRPr>
          <a:latin typeface="+mn-lt"/>
          <a:ea typeface="+mn-ea"/>
          <a:cs typeface="+mn-cs"/>
        </a:defRPr>
      </a:lvl4pPr>
      <a:lvl5pPr marL="1147938">
        <a:defRPr>
          <a:latin typeface="+mn-lt"/>
          <a:ea typeface="+mn-ea"/>
          <a:cs typeface="+mn-cs"/>
        </a:defRPr>
      </a:lvl5pPr>
      <a:lvl6pPr marL="1434922">
        <a:defRPr>
          <a:latin typeface="+mn-lt"/>
          <a:ea typeface="+mn-ea"/>
          <a:cs typeface="+mn-cs"/>
        </a:defRPr>
      </a:lvl6pPr>
      <a:lvl7pPr marL="1721907">
        <a:defRPr>
          <a:latin typeface="+mn-lt"/>
          <a:ea typeface="+mn-ea"/>
          <a:cs typeface="+mn-cs"/>
        </a:defRPr>
      </a:lvl7pPr>
      <a:lvl8pPr marL="2008891">
        <a:defRPr>
          <a:latin typeface="+mn-lt"/>
          <a:ea typeface="+mn-ea"/>
          <a:cs typeface="+mn-cs"/>
        </a:defRPr>
      </a:lvl8pPr>
      <a:lvl9pPr marL="22958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.career.uni-goettingen.de/events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EDD3D00C-5280-4F0F-9949-97AA4D1E66FF}"/>
              </a:ext>
            </a:extLst>
          </p:cNvPr>
          <p:cNvSpPr txBox="1"/>
          <p:nvPr/>
        </p:nvSpPr>
        <p:spPr>
          <a:xfrm>
            <a:off x="-496" y="728854"/>
            <a:ext cx="913497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										  </a:t>
            </a:r>
          </a:p>
          <a:p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										 </a:t>
            </a:r>
            <a:r>
              <a:rPr lang="de-DE" sz="4000" b="1" dirty="0">
                <a:solidFill>
                  <a:schemeClr val="tx2">
                    <a:lumMod val="75000"/>
                  </a:schemeClr>
                </a:solidFill>
              </a:rPr>
              <a:t>Career Service  </a:t>
            </a:r>
            <a:endParaRPr lang="de-DE" sz="20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								 </a:t>
            </a:r>
            <a:r>
              <a:rPr lang="de-DE" sz="1800" dirty="0">
                <a:solidFill>
                  <a:schemeClr val="tx2">
                    <a:lumMod val="75000"/>
                  </a:schemeClr>
                </a:solidFill>
              </a:rPr>
              <a:t>Profilbildung I Orientierung I Bewerbungsprozess</a:t>
            </a:r>
          </a:p>
          <a:p>
            <a:pPr algn="ctr"/>
            <a:r>
              <a:rPr lang="de-DE" sz="1800" dirty="0">
                <a:solidFill>
                  <a:schemeClr val="accent3">
                    <a:lumMod val="75000"/>
                  </a:schemeClr>
                </a:solidFill>
              </a:rPr>
              <a:t>											  Personality </a:t>
            </a:r>
            <a:r>
              <a:rPr lang="de-DE" sz="1800" dirty="0" err="1">
                <a:solidFill>
                  <a:schemeClr val="accent3">
                    <a:lumMod val="75000"/>
                  </a:schemeClr>
                </a:solidFill>
              </a:rPr>
              <a:t>Profiling</a:t>
            </a:r>
            <a:r>
              <a:rPr lang="de-DE" sz="1800" dirty="0">
                <a:solidFill>
                  <a:schemeClr val="accent3">
                    <a:lumMod val="75000"/>
                  </a:schemeClr>
                </a:solidFill>
              </a:rPr>
              <a:t> I </a:t>
            </a:r>
            <a:r>
              <a:rPr lang="de-DE" sz="1800" dirty="0" err="1">
                <a:solidFill>
                  <a:schemeClr val="accent3">
                    <a:lumMod val="75000"/>
                  </a:schemeClr>
                </a:solidFill>
              </a:rPr>
              <a:t>Guidance</a:t>
            </a:r>
            <a:r>
              <a:rPr lang="de-DE" sz="1800" dirty="0">
                <a:solidFill>
                  <a:schemeClr val="accent3">
                    <a:lumMod val="75000"/>
                  </a:schemeClr>
                </a:solidFill>
              </a:rPr>
              <a:t> I </a:t>
            </a:r>
            <a:r>
              <a:rPr lang="de-DE" sz="1800" dirty="0" err="1">
                <a:solidFill>
                  <a:schemeClr val="accent3">
                    <a:lumMod val="75000"/>
                  </a:schemeClr>
                </a:solidFill>
              </a:rPr>
              <a:t>Application</a:t>
            </a:r>
            <a:r>
              <a:rPr lang="de-DE" sz="1800" dirty="0">
                <a:solidFill>
                  <a:schemeClr val="accent3">
                    <a:lumMod val="75000"/>
                  </a:schemeClr>
                </a:solidFill>
              </a:rPr>
              <a:t> Training</a:t>
            </a:r>
          </a:p>
          <a:p>
            <a:pPr algn="ctr"/>
            <a:r>
              <a:rPr lang="de-DE" sz="2000" b="1" dirty="0">
                <a:solidFill>
                  <a:schemeClr val="tx2">
                    <a:lumMod val="75000"/>
                  </a:schemeClr>
                </a:solidFill>
              </a:rPr>
              <a:t>								</a:t>
            </a:r>
            <a:r>
              <a:rPr lang="de-DE" sz="2000" b="1" dirty="0"/>
              <a:t> </a:t>
            </a:r>
            <a:endParaRPr lang="de-DE" sz="2400" b="1" dirty="0">
              <a:solidFill>
                <a:srgbClr val="006600"/>
              </a:solidFill>
            </a:endParaRPr>
          </a:p>
        </p:txBody>
      </p:sp>
      <p:pic>
        <p:nvPicPr>
          <p:cNvPr id="10" name="Picture 2" descr="GoinGlobal Startseite">
            <a:extLst>
              <a:ext uri="{FF2B5EF4-FFF2-40B4-BE49-F238E27FC236}">
                <a16:creationId xmlns:a16="http://schemas.microsoft.com/office/drawing/2014/main" id="{F93F9B66-647E-4A5D-A79D-6EDFD712F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588" y="4803998"/>
            <a:ext cx="1224136" cy="28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7628092-ED79-45D8-8CF4-DA7261030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059582"/>
            <a:ext cx="2134554" cy="151216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68CB5DF-53C9-4359-92DE-BDA9A839C8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468" y="4790101"/>
            <a:ext cx="451968" cy="34678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3D9D299-EB92-4505-93EA-1DD61B881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400" y="3853691"/>
            <a:ext cx="771150" cy="76810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25D453C-92BC-4AA7-B8F3-8C93BFB585D7}"/>
              </a:ext>
            </a:extLst>
          </p:cNvPr>
          <p:cNvSpPr txBox="1"/>
          <p:nvPr/>
        </p:nvSpPr>
        <p:spPr>
          <a:xfrm>
            <a:off x="3635896" y="4803998"/>
            <a:ext cx="208823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006600"/>
              </a:buClr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www.career.uni-goettingen.de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06E0033-E410-495D-96EB-071525AACFAB}"/>
              </a:ext>
            </a:extLst>
          </p:cNvPr>
          <p:cNvSpPr txBox="1"/>
          <p:nvPr/>
        </p:nvSpPr>
        <p:spPr>
          <a:xfrm>
            <a:off x="611560" y="2746816"/>
            <a:ext cx="3600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Ihre…</a:t>
            </a:r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	Kompetenzen</a:t>
            </a:r>
            <a:r>
              <a:rPr lang="de-DE" dirty="0"/>
              <a:t> -  vielfältig &amp; flexibel einsetzbar</a:t>
            </a:r>
          </a:p>
          <a:p>
            <a:endParaRPr lang="de-DE" sz="500" dirty="0"/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	Prioritäten</a:t>
            </a:r>
            <a:r>
              <a:rPr lang="de-DE" dirty="0"/>
              <a:t> - individuell &amp; reflektiert</a:t>
            </a:r>
          </a:p>
          <a:p>
            <a:endParaRPr lang="de-DE" sz="500" dirty="0"/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	Stellensuche</a:t>
            </a:r>
            <a:r>
              <a:rPr lang="de-DE" dirty="0"/>
              <a:t> - strategisch &amp; systematisch</a:t>
            </a:r>
          </a:p>
          <a:p>
            <a:endParaRPr lang="de-DE" sz="500" dirty="0"/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	Bewerbungsprofile</a:t>
            </a:r>
            <a:r>
              <a:rPr lang="de-DE" dirty="0"/>
              <a:t> - aussagekräftig &amp; passgenau</a:t>
            </a:r>
          </a:p>
          <a:p>
            <a:endParaRPr lang="de-DE" sz="500" dirty="0"/>
          </a:p>
          <a:p>
            <a:r>
              <a:rPr lang="de-DE" sz="1400" b="1" dirty="0">
                <a:solidFill>
                  <a:schemeClr val="tx2">
                    <a:lumMod val="75000"/>
                  </a:schemeClr>
                </a:solidFill>
              </a:rPr>
              <a:t>	Präsentation</a:t>
            </a:r>
            <a:r>
              <a:rPr lang="de-DE" dirty="0"/>
              <a:t> - authentisch &amp; professionell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C80BF09-AAFB-4FBE-B3D1-A9AA89EE7E08}"/>
              </a:ext>
            </a:extLst>
          </p:cNvPr>
          <p:cNvSpPr txBox="1"/>
          <p:nvPr/>
        </p:nvSpPr>
        <p:spPr>
          <a:xfrm>
            <a:off x="4427984" y="2746816"/>
            <a:ext cx="37444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chemeClr val="accent3">
                    <a:lumMod val="75000"/>
                  </a:schemeClr>
                </a:solidFill>
              </a:rPr>
              <a:t>Your</a:t>
            </a:r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…</a:t>
            </a:r>
          </a:p>
          <a:p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	Skills</a:t>
            </a:r>
            <a:r>
              <a:rPr lang="de-DE" dirty="0"/>
              <a:t> - </a:t>
            </a:r>
            <a:r>
              <a:rPr lang="de-DE" dirty="0" err="1"/>
              <a:t>various</a:t>
            </a:r>
            <a:r>
              <a:rPr lang="de-DE" dirty="0"/>
              <a:t> &amp; </a:t>
            </a:r>
            <a:r>
              <a:rPr lang="de-DE" dirty="0" err="1"/>
              <a:t>applicable</a:t>
            </a:r>
            <a:endParaRPr lang="de-DE" dirty="0"/>
          </a:p>
          <a:p>
            <a:endParaRPr lang="de-DE" sz="500" dirty="0"/>
          </a:p>
          <a:p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de-DE" sz="1400" dirty="0" err="1">
                <a:solidFill>
                  <a:schemeClr val="accent3">
                    <a:lumMod val="75000"/>
                  </a:schemeClr>
                </a:solidFill>
              </a:rPr>
              <a:t>Priorities</a:t>
            </a:r>
            <a:r>
              <a:rPr lang="de-DE" dirty="0"/>
              <a:t> - </a:t>
            </a:r>
            <a:r>
              <a:rPr lang="de-DE" dirty="0" err="1"/>
              <a:t>personalized</a:t>
            </a:r>
            <a:r>
              <a:rPr lang="de-DE" dirty="0"/>
              <a:t> &amp; well-</a:t>
            </a:r>
            <a:r>
              <a:rPr lang="de-DE" dirty="0" err="1"/>
              <a:t>considered</a:t>
            </a:r>
            <a:endParaRPr lang="de-DE" dirty="0"/>
          </a:p>
          <a:p>
            <a:endParaRPr lang="de-DE" sz="500" dirty="0"/>
          </a:p>
          <a:p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	Job </a:t>
            </a:r>
            <a:r>
              <a:rPr lang="de-DE" sz="1400" dirty="0" err="1">
                <a:solidFill>
                  <a:schemeClr val="accent3">
                    <a:lumMod val="75000"/>
                  </a:schemeClr>
                </a:solidFill>
              </a:rPr>
              <a:t>search</a:t>
            </a:r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de-DE" dirty="0"/>
              <a:t>- </a:t>
            </a:r>
            <a:r>
              <a:rPr lang="de-DE" dirty="0" err="1"/>
              <a:t>strategic</a:t>
            </a:r>
            <a:r>
              <a:rPr lang="de-DE" dirty="0"/>
              <a:t> &amp; </a:t>
            </a:r>
            <a:r>
              <a:rPr lang="de-DE" dirty="0" err="1"/>
              <a:t>systematic</a:t>
            </a:r>
            <a:endParaRPr lang="de-DE" dirty="0"/>
          </a:p>
          <a:p>
            <a:endParaRPr lang="de-DE" sz="500" dirty="0"/>
          </a:p>
          <a:p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de-DE" sz="1400" dirty="0" err="1">
                <a:solidFill>
                  <a:schemeClr val="accent3">
                    <a:lumMod val="75000"/>
                  </a:schemeClr>
                </a:solidFill>
              </a:rPr>
              <a:t>Application</a:t>
            </a:r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accent3">
                    <a:lumMod val="75000"/>
                  </a:schemeClr>
                </a:solidFill>
              </a:rPr>
              <a:t>profile</a:t>
            </a:r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de-DE" dirty="0"/>
              <a:t>- informative &amp; </a:t>
            </a:r>
            <a:r>
              <a:rPr lang="de-DE" dirty="0" err="1"/>
              <a:t>purposeful</a:t>
            </a:r>
            <a:endParaRPr lang="de-DE" dirty="0"/>
          </a:p>
          <a:p>
            <a:endParaRPr lang="de-DE" sz="500" dirty="0"/>
          </a:p>
          <a:p>
            <a:r>
              <a:rPr lang="de-DE" sz="1400" dirty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de-DE" sz="1400" dirty="0" err="1">
                <a:solidFill>
                  <a:schemeClr val="accent3">
                    <a:lumMod val="75000"/>
                  </a:schemeClr>
                </a:solidFill>
              </a:rPr>
              <a:t>Presentation</a:t>
            </a:r>
            <a:r>
              <a:rPr lang="de-DE" dirty="0"/>
              <a:t> - </a:t>
            </a:r>
            <a:r>
              <a:rPr lang="de-DE" dirty="0" err="1"/>
              <a:t>authentic</a:t>
            </a:r>
            <a:r>
              <a:rPr lang="de-DE" dirty="0"/>
              <a:t> &amp; professional</a:t>
            </a:r>
          </a:p>
        </p:txBody>
      </p:sp>
    </p:spTree>
    <p:extLst>
      <p:ext uri="{BB962C8B-B14F-4D97-AF65-F5344CB8AC3E}">
        <p14:creationId xmlns:p14="http://schemas.microsoft.com/office/powerpoint/2010/main" val="2126124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98656D9A-47ED-4A4D-9FD9-75ADB2A062E9}"/>
              </a:ext>
            </a:extLst>
          </p:cNvPr>
          <p:cNvSpPr txBox="1"/>
          <p:nvPr/>
        </p:nvSpPr>
        <p:spPr>
          <a:xfrm>
            <a:off x="323528" y="4207346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3D9D299-EB92-4505-93EA-1DD61B881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796" y="3794487"/>
            <a:ext cx="921638" cy="89181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25D453C-92BC-4AA7-B8F3-8C93BFB585D7}"/>
              </a:ext>
            </a:extLst>
          </p:cNvPr>
          <p:cNvSpPr txBox="1"/>
          <p:nvPr/>
        </p:nvSpPr>
        <p:spPr>
          <a:xfrm>
            <a:off x="2134138" y="4827864"/>
            <a:ext cx="46069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Clr>
                <a:srgbClr val="006600"/>
              </a:buClr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www.career.uni-goettingen.de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6A5EBF8F-943E-494E-A1E1-8C671D82F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423" y="670195"/>
            <a:ext cx="7470939" cy="340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0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kumimoji="0" lang="de-DE" altLang="de-DE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914400"/>
            <a:r>
              <a:rPr lang="de-DE" sz="3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Career Events </a:t>
            </a:r>
          </a:p>
          <a:p>
            <a:pPr algn="ctr" defTabSz="914400"/>
            <a:r>
              <a:rPr lang="de-DE" sz="24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SoSe</a:t>
            </a:r>
            <a:r>
              <a:rPr lang="de-DE" sz="2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2026</a:t>
            </a:r>
            <a:endParaRPr lang="de-D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lang="de-DE" altLang="de-DE"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 und Anmeldung sowie weitere Veranstaltungen: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de-DE" altLang="de-DE" sz="1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www.career.uni-goettingen.de/events</a:t>
            </a:r>
            <a:endParaRPr kumimoji="0" lang="de-DE" altLang="de-DE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lang="de-DE" altLang="de-DE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kumimoji="0" lang="de-DE" altLang="de-DE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lang="de-DE" altLang="de-DE" sz="1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kumimoji="0" lang="de-DE" altLang="de-DE" sz="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Zusammenarbeit mit:</a:t>
            </a:r>
            <a:endParaRPr kumimoji="0" lang="de-DE" altLang="de-DE" sz="3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0100" algn="l"/>
              </a:tabLst>
            </a:pPr>
            <a:endParaRPr kumimoji="0" lang="de-DE" altLang="de-D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C39973D-A88A-4027-8946-2467BFCEA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de-DE" altLang="de-D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de-DE" altLang="de-DE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09625" algn="l"/>
              </a:tabLst>
            </a:pPr>
            <a:r>
              <a:rPr kumimoji="0" lang="de-DE" altLang="de-D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de-DE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9FDCA0C1-78D4-47A6-87B3-E6D17C1EE035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3" t="19380" r="5714" b="20155"/>
          <a:stretch/>
        </p:blipFill>
        <p:spPr bwMode="auto">
          <a:xfrm>
            <a:off x="4365337" y="4037193"/>
            <a:ext cx="1954530" cy="406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43DF55B-7C15-490C-9A98-AB75EA7580E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904" y="4062556"/>
            <a:ext cx="1079500" cy="4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FCA25048-23DB-4DC2-9431-9FE2AC73E0F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6" y="3965764"/>
            <a:ext cx="722630" cy="55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rafik 25" descr="ISL Logo NEU">
            <a:extLst>
              <a:ext uri="{FF2B5EF4-FFF2-40B4-BE49-F238E27FC236}">
                <a16:creationId xmlns:a16="http://schemas.microsoft.com/office/drawing/2014/main" id="{EF9A3967-DAB9-4BC7-9101-C5CC10B8E357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7" t="3505" r="4303" b="4888"/>
          <a:stretch/>
        </p:blipFill>
        <p:spPr bwMode="auto">
          <a:xfrm>
            <a:off x="1280179" y="3965764"/>
            <a:ext cx="483509" cy="4825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FA6A4F0F-4B94-4B6A-BA0C-45AFE001D19D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621" y="4099676"/>
            <a:ext cx="895350" cy="343535"/>
          </a:xfrm>
          <a:prstGeom prst="rect">
            <a:avLst/>
          </a:prstGeom>
        </p:spPr>
      </p:pic>
      <p:sp>
        <p:nvSpPr>
          <p:cNvPr id="13" name="Textfeld 2">
            <a:extLst>
              <a:ext uri="{FF2B5EF4-FFF2-40B4-BE49-F238E27FC236}">
                <a16:creationId xmlns:a16="http://schemas.microsoft.com/office/drawing/2014/main" id="{94DF6DA2-D632-4EAA-A029-C6ABE1C90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22" y="4042236"/>
            <a:ext cx="1509619" cy="406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CB5924F-5B47-49CE-AA38-E576B7C55B59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854" y="4080227"/>
            <a:ext cx="1395805" cy="36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51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F6340A3FB2AF2488EC5B3E362ACFF69" ma:contentTypeVersion="0" ma:contentTypeDescription="Ein neues Dokument erstellen." ma:contentTypeScope="" ma:versionID="83b12559a617b684aaba5ef19774bfe0">
  <xsd:schema xmlns:xsd="http://www.w3.org/2001/XMLSchema" xmlns:xs="http://www.w3.org/2001/XMLSchema" xmlns:p="http://schemas.microsoft.com/office/2006/metadata/properties" xmlns:ns2="c07c58dc-9e3d-4ec4-a088-755eefd889d0" targetNamespace="http://schemas.microsoft.com/office/2006/metadata/properties" ma:root="true" ma:fieldsID="3b2197eb3f6fa6b6f2ace017b1c427b3" ns2:_="">
    <xsd:import namespace="c07c58dc-9e3d-4ec4-a088-755eefd889d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c58dc-9e3d-4ec4-a088-755eefd889d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07c58dc-9e3d-4ec4-a088-755eefd889d0">C7MPXD5WQYXQ-556239753-30</_dlc_DocId>
    <_dlc_DocIdUrl xmlns="c07c58dc-9e3d-4ec4-a088-755eefd889d0">
      <Url>https://intern.uni-goettingen.de/oeffentlichkeitsarbeit/_layouts/15/DocIdRedir.aspx?ID=C7MPXD5WQYXQ-556239753-30</Url>
      <Description>C7MPXD5WQYXQ-556239753-30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ADFE28B-2BBE-4BDD-B3EB-D64CC8BB43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7c58dc-9e3d-4ec4-a088-755eefd889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517D50-2C3A-403F-A97A-F8009B92AD9E}">
  <ds:schemaRefs>
    <ds:schemaRef ds:uri="http://purl.org/dc/dcmitype/"/>
    <ds:schemaRef ds:uri="c07c58dc-9e3d-4ec4-a088-755eefd889d0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CDA9575-0FA0-465E-8944-36AE566F76D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4E96A37-AA57-4252-BE9F-2748194F5904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</Words>
  <Application>Microsoft Office PowerPoint</Application>
  <PresentationFormat>Bildschirmpräsentation (16:9)</PresentationFormat>
  <Paragraphs>40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Lange, Regina (ZVW);Voss, Christine</dc:creator>
  <cp:lastModifiedBy>Jörns, Susanne</cp:lastModifiedBy>
  <cp:revision>329</cp:revision>
  <cp:lastPrinted>2024-10-24T11:31:13Z</cp:lastPrinted>
  <dcterms:created xsi:type="dcterms:W3CDTF">2017-08-09T09:33:14Z</dcterms:created>
  <dcterms:modified xsi:type="dcterms:W3CDTF">2026-04-14T13:47:46Z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  <property fmtid="{D5CDD505-2E9C-101B-9397-08002B2CF9AE}" pid="5" name="ContentTypeId">
    <vt:lpwstr>0x0101007F6340A3FB2AF2488EC5B3E362ACFF69</vt:lpwstr>
  </property>
  <property fmtid="{D5CDD505-2E9C-101B-9397-08002B2CF9AE}" pid="6" name="_dlc_DocIdItemGuid">
    <vt:lpwstr>d8bf3beb-4aab-4532-a7a6-7b3e32d4b3af</vt:lpwstr>
  </property>
</Properties>
</file>